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9" r:id="rId3"/>
    <p:sldId id="262" r:id="rId4"/>
    <p:sldId id="260" r:id="rId5"/>
    <p:sldId id="257" r:id="rId6"/>
    <p:sldId id="258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F073B-43D5-40C4-AC6F-E52548270FFF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1D004-836D-4591-A2B6-A74E2B5483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04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899B4D8-0D5E-4740-814A-E53BD546414E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1E6A18C-A5D3-49F4-8AF9-6671472ED6AE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F621DE-9556-4A83-B917-B0E2AE54956E}" type="datetimeFigureOut">
              <a:rPr lang="en-IN" smtClean="0"/>
              <a:t>29-10-2012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15FC5-284B-428C-8553-202CF751898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c.research.microsoft.com/Author/3614190/alain-forget" TargetMode="External"/><Relationship Id="rId2" Type="http://schemas.openxmlformats.org/officeDocument/2006/relationships/hyperlink" Target="http://academic.research.microsoft.com/Author/5196183/elizabeth-stober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cademic.research.microsoft.com/Author/1074610/robert-biddle" TargetMode="External"/><Relationship Id="rId5" Type="http://schemas.openxmlformats.org/officeDocument/2006/relationships/hyperlink" Target="http://academic.research.microsoft.com/Author/1180007/paul-c-van-oorschot" TargetMode="External"/><Relationship Id="rId4" Type="http://schemas.openxmlformats.org/officeDocument/2006/relationships/hyperlink" Target="http://academic.research.microsoft.com/Author/1472676/sonia-chiass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620688"/>
            <a:ext cx="5400599" cy="3789948"/>
          </a:xfrm>
        </p:spPr>
        <p:txBody>
          <a:bodyPr>
            <a:noAutofit/>
          </a:bodyPr>
          <a:lstStyle/>
          <a:p>
            <a:r>
              <a:rPr lang="en-IN" sz="3200" dirty="0"/>
              <a:t>Exploring usability effects of increasing security in click-based graphical passwords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4509120"/>
            <a:ext cx="3960440" cy="1440160"/>
          </a:xfrm>
        </p:spPr>
        <p:txBody>
          <a:bodyPr>
            <a:normAutofit/>
          </a:bodyPr>
          <a:lstStyle/>
          <a:p>
            <a:r>
              <a:rPr lang="en-IN" dirty="0">
                <a:hlinkClick r:id="rId2"/>
              </a:rPr>
              <a:t>Elizabeth </a:t>
            </a:r>
            <a:r>
              <a:rPr lang="en-IN" dirty="0" err="1">
                <a:hlinkClick r:id="rId2"/>
              </a:rPr>
              <a:t>Stobert</a:t>
            </a:r>
            <a:r>
              <a:rPr lang="en-IN" dirty="0" smtClean="0"/>
              <a:t>, </a:t>
            </a:r>
            <a:r>
              <a:rPr lang="en-IN" dirty="0" smtClean="0">
                <a:hlinkClick r:id="rId3"/>
              </a:rPr>
              <a:t>Alain Forget</a:t>
            </a:r>
            <a:r>
              <a:rPr lang="en-IN" dirty="0" smtClean="0"/>
              <a:t>,</a:t>
            </a:r>
            <a:br>
              <a:rPr lang="en-IN" dirty="0" smtClean="0"/>
            </a:br>
            <a:r>
              <a:rPr lang="en-IN" dirty="0"/>
              <a:t> </a:t>
            </a:r>
            <a:r>
              <a:rPr lang="en-IN" dirty="0">
                <a:hlinkClick r:id="rId4"/>
              </a:rPr>
              <a:t>Sonia </a:t>
            </a:r>
            <a:r>
              <a:rPr lang="en-IN" dirty="0" err="1">
                <a:hlinkClick r:id="rId4"/>
              </a:rPr>
              <a:t>Chiasson</a:t>
            </a:r>
            <a:r>
              <a:rPr lang="en-IN" dirty="0" smtClean="0"/>
              <a:t>,</a:t>
            </a:r>
            <a:br>
              <a:rPr lang="en-IN" dirty="0" smtClean="0"/>
            </a:br>
            <a:r>
              <a:rPr lang="en-IN" dirty="0"/>
              <a:t> </a:t>
            </a:r>
            <a:r>
              <a:rPr lang="en-IN" dirty="0">
                <a:hlinkClick r:id="rId5"/>
              </a:rPr>
              <a:t>Paul C. van </a:t>
            </a:r>
            <a:r>
              <a:rPr lang="en-IN" dirty="0" err="1">
                <a:hlinkClick r:id="rId5"/>
              </a:rPr>
              <a:t>Oorschot</a:t>
            </a:r>
            <a:r>
              <a:rPr lang="en-IN" dirty="0"/>
              <a:t>, </a:t>
            </a:r>
            <a:r>
              <a:rPr lang="en-IN" dirty="0">
                <a:hlinkClick r:id="rId6"/>
              </a:rPr>
              <a:t>Robert Biddle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84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between-subjects design was used, and the 82 participants (47 females and 35 males) were randomly assigned.</a:t>
            </a:r>
          </a:p>
          <a:p>
            <a:r>
              <a:rPr lang="en-US" dirty="0" smtClean="0"/>
              <a:t>Participants created and re-entered PCCP password for six fictitious accounts.</a:t>
            </a:r>
          </a:p>
          <a:p>
            <a:r>
              <a:rPr lang="en-US" dirty="0" smtClean="0"/>
              <a:t>In their second session, participants tried to re-enter these same six passwords.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57400"/>
            <a:ext cx="86106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Success Rates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343400"/>
            <a:ext cx="4914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181601" y="5029200"/>
            <a:ext cx="3428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Lower value of p in session-2 supports both the Hypothesis 1 &amp;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 spent on creating and entering password increases with the click-points.</a:t>
            </a:r>
          </a:p>
          <a:p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According to mean errors shown in table, large images causes users to make more mistakes. 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962400"/>
            <a:ext cx="45243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598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ANALYSIS OF PASSWORD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Click-point clustering</a:t>
            </a:r>
            <a:endParaRPr lang="en-US" dirty="0" smtClean="0"/>
          </a:p>
          <a:p>
            <a:pPr lvl="1"/>
            <a:r>
              <a:rPr lang="en-US" dirty="0" smtClean="0"/>
              <a:t>Passwords should be as random as possible while still maintaining </a:t>
            </a:r>
            <a:r>
              <a:rPr lang="en-US" dirty="0" err="1" smtClean="0"/>
              <a:t>memorability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Different users tend to select similar click-points creating what are known as </a:t>
            </a:r>
            <a:r>
              <a:rPr lang="en-US" i="1" dirty="0" smtClean="0"/>
              <a:t>hotspots.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10000"/>
            <a:ext cx="2428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48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r>
              <a:rPr lang="en-US" b="1" dirty="0" smtClean="0"/>
              <a:t>Click-point clustering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Test indicates significantly less clustering for larger images.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43434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19200"/>
            <a:ext cx="40386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20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Hotspot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PCCP is close enough to a randomly distributed click-points (straight diagonal line);</a:t>
            </a:r>
          </a:p>
          <a:p>
            <a:r>
              <a:rPr lang="en-US" dirty="0" smtClean="0"/>
              <a:t>Viewport and shuffling reduces hotspots in the image.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7086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217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	: Guessing Attack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Pattern-based attack</a:t>
            </a:r>
          </a:p>
          <a:p>
            <a:pPr lvl="1"/>
            <a:r>
              <a:rPr lang="en-US" dirty="0" smtClean="0"/>
              <a:t>automated pattern based dictionary attack that prioritizes passwords consisting of click-points ordered in a consistent horizontal and vertical direction.</a:t>
            </a:r>
          </a:p>
          <a:p>
            <a:pPr lvl="1"/>
            <a:r>
              <a:rPr lang="en-US" dirty="0" smtClean="0"/>
              <a:t>PCCP passwords are essentially indistinguishable from random for click-point distributions</a:t>
            </a:r>
          </a:p>
          <a:p>
            <a:r>
              <a:rPr lang="en-US" b="1" dirty="0" smtClean="0"/>
              <a:t>Hotspot attack</a:t>
            </a:r>
          </a:p>
          <a:p>
            <a:pPr lvl="1"/>
            <a:r>
              <a:rPr lang="en-US" dirty="0" err="1" smtClean="0"/>
              <a:t>PassPoints</a:t>
            </a:r>
            <a:r>
              <a:rPr lang="en-US" dirty="0" smtClean="0"/>
              <a:t> passwords from a small number of users can be used to determine likely hotspots on an image, which can then be used to form an attack dictionary.</a:t>
            </a:r>
          </a:p>
          <a:p>
            <a:pPr lvl="1"/>
            <a:r>
              <a:rPr lang="en-US" dirty="0" smtClean="0"/>
              <a:t>For attacker, things are </a:t>
            </a:r>
            <a:r>
              <a:rPr lang="en-US" dirty="0" err="1" smtClean="0"/>
              <a:t>difficullt</a:t>
            </a:r>
            <a:r>
              <a:rPr lang="en-US" dirty="0" smtClean="0"/>
              <a:t> as hotspots reduced, sequence of images need to be determined,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Securiy</a:t>
            </a:r>
            <a:r>
              <a:rPr lang="en-US" dirty="0" smtClean="0"/>
              <a:t> : Capture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Shoulder-surfing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smtClean="0"/>
              <a:t>Malware is a major concern for text and graphical passwords, since </a:t>
            </a:r>
            <a:r>
              <a:rPr lang="en-US" dirty="0" err="1" smtClean="0"/>
              <a:t>keylogger</a:t>
            </a:r>
            <a:r>
              <a:rPr lang="en-US" dirty="0" smtClean="0"/>
              <a:t>, mouse-logger, and screen scraper malware could send captured data remotely or otherwise make it available to an attacker.</a:t>
            </a:r>
          </a:p>
          <a:p>
            <a:r>
              <a:rPr lang="en-US" dirty="0" smtClean="0"/>
              <a:t>Social engineering and phishing is more difficult for PCCP than for text passwords or </a:t>
            </a:r>
            <a:r>
              <a:rPr lang="en-US" dirty="0" err="1" smtClean="0"/>
              <a:t>PassPoints</a:t>
            </a:r>
            <a:r>
              <a:rPr lang="en-US" dirty="0" smtClean="0"/>
              <a:t> sue to PCCP’s </a:t>
            </a:r>
            <a:r>
              <a:rPr lang="en-US" smtClean="0"/>
              <a:t>multiple images.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7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404664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Conclusion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Graphical passwords provide plausible alternatives to text based password and biometric authentications</a:t>
            </a:r>
          </a:p>
          <a:p>
            <a:pPr eaLnBrk="1" hangingPunct="1">
              <a:defRPr/>
            </a:pPr>
            <a:r>
              <a:rPr lang="en-US" sz="2800" dirty="0" smtClean="0"/>
              <a:t>It </a:t>
            </a:r>
            <a:r>
              <a:rPr lang="en-US" sz="2800" dirty="0" smtClean="0"/>
              <a:t>is generally more difficult to break graphical passwords using the traditional attack methods such as brute force search, dictionary attack, or spyware. </a:t>
            </a:r>
            <a:endParaRPr lang="en-US" altLang="zh-CN" sz="2800" dirty="0" smtClean="0">
              <a:ea typeface="宋体" pitchFamily="2" charset="-122"/>
            </a:endParaRPr>
          </a:p>
          <a:p>
            <a:pPr eaLnBrk="1" hangingPunct="1"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502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Authentication Methods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Token based authentication(which you have)</a:t>
            </a:r>
            <a:endParaRPr lang="en-US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Biometric based authentication(which you are)</a:t>
            </a:r>
            <a:endParaRPr lang="en-US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Knowledge based (which you know)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 smtClean="0"/>
              <a:t>Text Based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 smtClean="0"/>
              <a:t>Graphical Password</a:t>
            </a:r>
          </a:p>
          <a:p>
            <a:pPr lvl="2">
              <a:lnSpc>
                <a:spcPct val="90000"/>
              </a:lnSpc>
              <a:defRPr/>
            </a:pPr>
            <a:r>
              <a:rPr lang="en-IN" sz="2000" dirty="0"/>
              <a:t>Recognition based</a:t>
            </a:r>
          </a:p>
          <a:p>
            <a:pPr lvl="2">
              <a:lnSpc>
                <a:spcPct val="90000"/>
              </a:lnSpc>
              <a:defRPr/>
            </a:pPr>
            <a:r>
              <a:rPr lang="en-IN" sz="2000" dirty="0"/>
              <a:t>Recall based</a:t>
            </a:r>
          </a:p>
          <a:p>
            <a:pPr lvl="3">
              <a:lnSpc>
                <a:spcPct val="90000"/>
              </a:lnSpc>
              <a:defRPr/>
            </a:pPr>
            <a:r>
              <a:rPr lang="en-IN" sz="2000" dirty="0"/>
              <a:t>Repeat a drawing </a:t>
            </a:r>
          </a:p>
          <a:p>
            <a:pPr lvl="3">
              <a:lnSpc>
                <a:spcPct val="90000"/>
              </a:lnSpc>
              <a:defRPr/>
            </a:pPr>
            <a:r>
              <a:rPr lang="en-IN" sz="2000" dirty="0"/>
              <a:t>Repeat a sequence of action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167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Graphical Password?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Human can remember pictures better than </a:t>
            </a:r>
            <a:r>
              <a:rPr lang="en-US" dirty="0" smtClean="0"/>
              <a:t>text</a:t>
            </a:r>
          </a:p>
          <a:p>
            <a:r>
              <a:rPr lang="en-IN" dirty="0" smtClean="0"/>
              <a:t>Text Password</a:t>
            </a:r>
          </a:p>
          <a:p>
            <a:pPr lvl="1"/>
            <a:r>
              <a:rPr lang="en-IN" dirty="0" smtClean="0"/>
              <a:t>memorable passwords </a:t>
            </a:r>
            <a:r>
              <a:rPr lang="en-IN" dirty="0"/>
              <a:t>easy for attackers </a:t>
            </a:r>
            <a:r>
              <a:rPr lang="en-IN" dirty="0" smtClean="0"/>
              <a:t>to guess</a:t>
            </a:r>
            <a:r>
              <a:rPr lang="en-IN" dirty="0"/>
              <a:t>, but strong system-assigned </a:t>
            </a:r>
            <a:r>
              <a:rPr lang="en-IN" dirty="0" smtClean="0"/>
              <a:t>passwords </a:t>
            </a:r>
            <a:r>
              <a:rPr lang="en-IN" dirty="0"/>
              <a:t>diﬃcult </a:t>
            </a:r>
            <a:r>
              <a:rPr lang="en-IN" dirty="0" smtClean="0"/>
              <a:t>for users </a:t>
            </a:r>
            <a:r>
              <a:rPr lang="en-IN" dirty="0"/>
              <a:t>to </a:t>
            </a:r>
            <a:r>
              <a:rPr lang="en-IN" dirty="0" smtClean="0"/>
              <a:t>remember</a:t>
            </a:r>
          </a:p>
          <a:p>
            <a:pPr lvl="1"/>
            <a:r>
              <a:rPr lang="en-IN" dirty="0" smtClean="0"/>
              <a:t>Reusing same passwords across </a:t>
            </a:r>
            <a:r>
              <a:rPr lang="en-IN" dirty="0"/>
              <a:t>many accounts </a:t>
            </a:r>
            <a:r>
              <a:rPr lang="en-IN" dirty="0" smtClean="0"/>
              <a:t>increases </a:t>
            </a:r>
            <a:r>
              <a:rPr lang="en-IN" dirty="0"/>
              <a:t>the </a:t>
            </a:r>
            <a:r>
              <a:rPr lang="en-IN" dirty="0" smtClean="0"/>
              <a:t>potential impact </a:t>
            </a:r>
            <a:r>
              <a:rPr lang="en-IN" dirty="0"/>
              <a:t>if one account is compromised.</a:t>
            </a:r>
            <a:endParaRPr lang="en-IN" dirty="0" smtClean="0"/>
          </a:p>
          <a:p>
            <a:r>
              <a:rPr lang="en-US" dirty="0"/>
              <a:t>Biometric based </a:t>
            </a:r>
            <a:r>
              <a:rPr lang="en-US" dirty="0" smtClean="0"/>
              <a:t>authentications</a:t>
            </a:r>
          </a:p>
          <a:p>
            <a:pPr lvl="1"/>
            <a:r>
              <a:rPr lang="en-US" dirty="0" smtClean="0"/>
              <a:t>Expensive </a:t>
            </a:r>
            <a:r>
              <a:rPr lang="en-US" dirty="0"/>
              <a:t>and </a:t>
            </a:r>
            <a:r>
              <a:rPr lang="en-US" dirty="0" smtClean="0"/>
              <a:t>inconvenient</a:t>
            </a:r>
          </a:p>
          <a:p>
            <a:pPr lvl="1"/>
            <a:r>
              <a:rPr lang="en-US" dirty="0"/>
              <a:t>Biometric information is part of a person’s </a:t>
            </a:r>
            <a:r>
              <a:rPr lang="en-US" dirty="0" smtClean="0"/>
              <a:t>identity leads to privacy concern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13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</a:t>
            </a:r>
            <a:r>
              <a:rPr lang="en-US" dirty="0"/>
              <a:t>Cued </a:t>
            </a:r>
            <a:r>
              <a:rPr lang="en-US" dirty="0" smtClean="0"/>
              <a:t>Click-Points (PCCP)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Click-Points</a:t>
            </a:r>
          </a:p>
          <a:p>
            <a:pPr lvl="1"/>
            <a:r>
              <a:rPr lang="en-IN" dirty="0" smtClean="0"/>
              <a:t>one click-point on different images shown in sequence</a:t>
            </a:r>
          </a:p>
          <a:p>
            <a:r>
              <a:rPr lang="en-US" dirty="0" smtClean="0"/>
              <a:t>Cued</a:t>
            </a:r>
          </a:p>
          <a:p>
            <a:pPr lvl="1"/>
            <a:r>
              <a:rPr lang="en-IN" dirty="0" smtClean="0"/>
              <a:t>Next image displayed is based on the location of the previously entered click-point</a:t>
            </a:r>
          </a:p>
          <a:p>
            <a:r>
              <a:rPr lang="en-US" dirty="0"/>
              <a:t>Persuasive</a:t>
            </a:r>
            <a:endParaRPr lang="en-IN" dirty="0" smtClean="0"/>
          </a:p>
          <a:p>
            <a:pPr lvl="1"/>
            <a:r>
              <a:rPr lang="en-IN" dirty="0" smtClean="0"/>
              <a:t>encouraging </a:t>
            </a:r>
            <a:r>
              <a:rPr lang="en-IN" dirty="0"/>
              <a:t>users to select more </a:t>
            </a:r>
            <a:r>
              <a:rPr lang="en-IN" dirty="0" smtClean="0"/>
              <a:t>random point, </a:t>
            </a:r>
            <a:r>
              <a:rPr lang="en-IN" dirty="0"/>
              <a:t>and hence more difficult to guess, click-points.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82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in PCCP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Sequence of </a:t>
            </a:r>
            <a:r>
              <a:rPr lang="en-IN" dirty="0"/>
              <a:t>images </a:t>
            </a:r>
            <a:r>
              <a:rPr lang="en-IN" dirty="0" smtClean="0"/>
              <a:t>is presented</a:t>
            </a:r>
          </a:p>
          <a:p>
            <a:r>
              <a:rPr lang="en-IN" dirty="0" smtClean="0"/>
              <a:t>User must </a:t>
            </a:r>
            <a:r>
              <a:rPr lang="en-IN" dirty="0"/>
              <a:t>choose one click-point </a:t>
            </a:r>
            <a:r>
              <a:rPr lang="en-IN" dirty="0" smtClean="0"/>
              <a:t>per image</a:t>
            </a:r>
          </a:p>
          <a:p>
            <a:r>
              <a:rPr lang="en-IN" dirty="0" smtClean="0"/>
              <a:t>First </a:t>
            </a:r>
            <a:r>
              <a:rPr lang="en-IN" dirty="0"/>
              <a:t>image </a:t>
            </a:r>
            <a:r>
              <a:rPr lang="en-IN" dirty="0" smtClean="0"/>
              <a:t>assigned </a:t>
            </a:r>
            <a:r>
              <a:rPr lang="en-IN" dirty="0"/>
              <a:t>by the system, but </a:t>
            </a:r>
            <a:r>
              <a:rPr lang="en-IN" dirty="0" smtClean="0"/>
              <a:t>subsequent </a:t>
            </a:r>
            <a:r>
              <a:rPr lang="en-IN" dirty="0"/>
              <a:t>image is determined by the user’s previous click</a:t>
            </a:r>
            <a:r>
              <a:rPr lang="en-IN" dirty="0" smtClean="0"/>
              <a:t>.</a:t>
            </a:r>
          </a:p>
          <a:p>
            <a:r>
              <a:rPr lang="en-IN" dirty="0" smtClean="0"/>
              <a:t>It provides </a:t>
            </a:r>
            <a:r>
              <a:rPr lang="en-IN" dirty="0"/>
              <a:t>users </a:t>
            </a:r>
            <a:r>
              <a:rPr lang="en-IN" dirty="0" smtClean="0"/>
              <a:t>feedback </a:t>
            </a:r>
            <a:r>
              <a:rPr lang="en-IN" dirty="0"/>
              <a:t>about the correctness of </a:t>
            </a:r>
            <a:r>
              <a:rPr lang="en-IN" dirty="0" smtClean="0"/>
              <a:t>password entry at every attempt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see correct image only after clicking in correct tolerance square of previous image</a:t>
            </a:r>
          </a:p>
          <a:p>
            <a:pPr lvl="1"/>
            <a:r>
              <a:rPr lang="en-US" dirty="0" smtClean="0"/>
              <a:t>Not useful for attacker who don’t know the correct image sequence</a:t>
            </a:r>
          </a:p>
        </p:txBody>
      </p:sp>
    </p:spTree>
    <p:extLst>
      <p:ext uri="{BB962C8B-B14F-4D97-AF65-F5344CB8AC3E}">
        <p14:creationId xmlns:p14="http://schemas.microsoft.com/office/powerpoint/2010/main" val="11064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in PCCP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Sequence of images is presented</a:t>
            </a:r>
          </a:p>
          <a:p>
            <a:r>
              <a:rPr lang="en-US" dirty="0" smtClean="0"/>
              <a:t>Each image have a randomly highlighted region called viewport</a:t>
            </a:r>
          </a:p>
          <a:p>
            <a:r>
              <a:rPr lang="en-US" dirty="0" smtClean="0"/>
              <a:t>User has to choose a point within viewport</a:t>
            </a:r>
          </a:p>
          <a:p>
            <a:r>
              <a:rPr lang="en-US" dirty="0" smtClean="0"/>
              <a:t>Shuffle button is provided to change the position of viewport to a random position</a:t>
            </a:r>
          </a:p>
          <a:p>
            <a:r>
              <a:rPr lang="en-US" dirty="0" smtClean="0"/>
              <a:t>User can use shuffle button if he unable to find a memorable point within current viewport</a:t>
            </a:r>
          </a:p>
          <a:p>
            <a:r>
              <a:rPr lang="en-US" dirty="0" smtClean="0"/>
              <a:t>Random viewport persuades user to choose point at random location.</a:t>
            </a:r>
          </a:p>
          <a:p>
            <a:r>
              <a:rPr lang="en-US" dirty="0" smtClean="0"/>
              <a:t>Thus increases security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11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Password </a:t>
            </a:r>
            <a:r>
              <a:rPr lang="en-US" dirty="0" err="1" smtClean="0"/>
              <a:t>vs</a:t>
            </a:r>
            <a:r>
              <a:rPr lang="en-US" dirty="0" smtClean="0"/>
              <a:t> PCCP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Theoretical Password Space,(TPS) :- Total number of unique password can be generated according to system specification</a:t>
            </a:r>
          </a:p>
          <a:p>
            <a:r>
              <a:rPr lang="en-US" dirty="0" smtClean="0"/>
              <a:t>For Text Password</a:t>
            </a:r>
          </a:p>
          <a:p>
            <a:pPr lvl="1"/>
            <a:r>
              <a:rPr lang="en-US" dirty="0" smtClean="0"/>
              <a:t>TPS = 95</a:t>
            </a:r>
            <a:r>
              <a:rPr lang="en-US" baseline="30000" dirty="0" smtClean="0"/>
              <a:t>n</a:t>
            </a:r>
            <a:r>
              <a:rPr lang="en-US" baseline="-25000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95 number of </a:t>
            </a:r>
            <a:r>
              <a:rPr lang="en-US" dirty="0" err="1" smtClean="0"/>
              <a:t>typeable</a:t>
            </a:r>
            <a:r>
              <a:rPr lang="en-US" dirty="0" smtClean="0"/>
              <a:t> character on US keyboard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 is length of password</a:t>
            </a:r>
          </a:p>
          <a:p>
            <a:r>
              <a:rPr lang="en-US" dirty="0" smtClean="0"/>
              <a:t>For PCCP</a:t>
            </a:r>
          </a:p>
          <a:p>
            <a:pPr lvl="1"/>
            <a:r>
              <a:rPr lang="en-US" dirty="0" smtClean="0"/>
              <a:t>TPS = ((w * h)/t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c</a:t>
            </a:r>
            <a:endParaRPr lang="en-US" dirty="0" smtClean="0"/>
          </a:p>
          <a:p>
            <a:pPr lvl="2"/>
            <a:r>
              <a:rPr lang="en-US" dirty="0" smtClean="0"/>
              <a:t>w*h :- size of image in pixel</a:t>
            </a:r>
          </a:p>
          <a:p>
            <a:pPr lvl="2"/>
            <a:r>
              <a:rPr lang="en-US" dirty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 :- size of tolerance square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 :- number of click-points</a:t>
            </a: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10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TPS of an 8-character password is (2</a:t>
            </a:r>
            <a:r>
              <a:rPr lang="en-US" baseline="30000" dirty="0" smtClean="0"/>
              <a:t>53</a:t>
            </a:r>
            <a:r>
              <a:rPr lang="en-US" dirty="0" smtClean="0"/>
              <a:t> or 53 bits)</a:t>
            </a:r>
          </a:p>
          <a:p>
            <a:pPr marL="0" indent="0">
              <a:buNone/>
            </a:pPr>
            <a:r>
              <a:rPr lang="en-US" dirty="0" smtClean="0"/>
              <a:t> which is equal to PCCP password of</a:t>
            </a:r>
          </a:p>
          <a:p>
            <a:pPr lvl="1"/>
            <a:r>
              <a:rPr lang="en-US" dirty="0" smtClean="0"/>
              <a:t>small image size (451 x 331) pixel and 6 click-points</a:t>
            </a:r>
          </a:p>
          <a:p>
            <a:pPr lvl="1"/>
            <a:r>
              <a:rPr lang="en-US" dirty="0" smtClean="0"/>
              <a:t>Large image size (800 x 600) pixel and 5 click-points</a:t>
            </a:r>
          </a:p>
          <a:p>
            <a:pPr lvl="1"/>
            <a:endParaRPr lang="en-US" dirty="0"/>
          </a:p>
          <a:p>
            <a:r>
              <a:rPr lang="en-US" dirty="0" smtClean="0"/>
              <a:t>So PCCP provide equal password space as of Text password.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28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images and more click-point increases the theoretical password space but decreases usability.</a:t>
            </a:r>
          </a:p>
          <a:p>
            <a:r>
              <a:rPr lang="en-US" dirty="0" smtClean="0"/>
              <a:t>Achieve better usability &amp; </a:t>
            </a:r>
            <a:r>
              <a:rPr lang="en-US" dirty="0" err="1" smtClean="0"/>
              <a:t>memorability</a:t>
            </a:r>
            <a:r>
              <a:rPr lang="en-US" dirty="0" smtClean="0"/>
              <a:t> for approximately equivalent password space.</a:t>
            </a:r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Increasing the number of click-points will decrease usability.</a:t>
            </a:r>
          </a:p>
          <a:p>
            <a:pPr lvl="1"/>
            <a:r>
              <a:rPr lang="en-US" dirty="0" smtClean="0"/>
              <a:t>Increasing the size of the image will decrease usability.</a:t>
            </a:r>
          </a:p>
          <a:p>
            <a:pPr lvl="1"/>
            <a:r>
              <a:rPr lang="en-US" dirty="0" smtClean="0"/>
              <a:t>For conditions with approximately comparable theoretical password spaces, the condition with the larger image size will have better usability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848</Words>
  <Application>Microsoft Office PowerPoint</Application>
  <PresentationFormat>On-screen Show (4:3)</PresentationFormat>
  <Paragraphs>127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Exploring usability effects of increasing security in click-based graphical passwords</vt:lpstr>
      <vt:lpstr>Authentication Methods</vt:lpstr>
      <vt:lpstr>Why use Graphical Password?</vt:lpstr>
      <vt:lpstr>Persuasive Cued Click-Points (PCCP)</vt:lpstr>
      <vt:lpstr>Login in PCCP System</vt:lpstr>
      <vt:lpstr>Registration in PCCP</vt:lpstr>
      <vt:lpstr>Text Password vs PCCP </vt:lpstr>
      <vt:lpstr>PowerPoint Presentation</vt:lpstr>
      <vt:lpstr>Usability</vt:lpstr>
      <vt:lpstr>Experiment</vt:lpstr>
      <vt:lpstr>Usability Results</vt:lpstr>
      <vt:lpstr>Usability Results</vt:lpstr>
      <vt:lpstr>ANALYSIS OF PASSWORD DISTRIBUTIONS</vt:lpstr>
      <vt:lpstr>PowerPoint Presentation</vt:lpstr>
      <vt:lpstr>Hotspot coverage</vt:lpstr>
      <vt:lpstr>Security : Guessing Attack </vt:lpstr>
      <vt:lpstr>Securiy : Capture Attacks</vt:lpstr>
      <vt:lpstr>Conclusion</vt:lpstr>
    </vt:vector>
  </TitlesOfParts>
  <Company>IIT Delhi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usability effects of increasing security in click-based graphical passwords</dc:title>
  <dc:creator>Shree</dc:creator>
  <cp:lastModifiedBy>Shree</cp:lastModifiedBy>
  <cp:revision>16</cp:revision>
  <dcterms:created xsi:type="dcterms:W3CDTF">2012-10-29T18:09:02Z</dcterms:created>
  <dcterms:modified xsi:type="dcterms:W3CDTF">2012-10-29T21:53:53Z</dcterms:modified>
</cp:coreProperties>
</file>